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3"/>
  </p:notesMasterIdLst>
  <p:sldIdLst>
    <p:sldId id="256" r:id="rId2"/>
    <p:sldId id="258" r:id="rId3"/>
    <p:sldId id="261" r:id="rId4"/>
    <p:sldId id="264" r:id="rId5"/>
    <p:sldId id="312" r:id="rId6"/>
    <p:sldId id="311" r:id="rId7"/>
    <p:sldId id="313" r:id="rId8"/>
    <p:sldId id="257" r:id="rId9"/>
    <p:sldId id="315" r:id="rId10"/>
    <p:sldId id="265" r:id="rId11"/>
    <p:sldId id="318" r:id="rId12"/>
    <p:sldId id="319" r:id="rId13"/>
    <p:sldId id="321" r:id="rId14"/>
    <p:sldId id="320" r:id="rId15"/>
    <p:sldId id="317" r:id="rId16"/>
    <p:sldId id="323" r:id="rId17"/>
    <p:sldId id="325" r:id="rId18"/>
    <p:sldId id="326" r:id="rId19"/>
    <p:sldId id="324" r:id="rId20"/>
    <p:sldId id="327" r:id="rId21"/>
    <p:sldId id="290" r:id="rId22"/>
  </p:sldIdLst>
  <p:sldSz cx="9144000" cy="5143500" type="screen16x9"/>
  <p:notesSz cx="6858000" cy="9144000"/>
  <p:embeddedFontLst>
    <p:embeddedFont>
      <p:font typeface="Abhaya Libre" panose="020B0604020202020204" charset="0"/>
      <p:regular r:id="rId24"/>
      <p:bold r:id="rId25"/>
    </p:embeddedFont>
    <p:embeddedFont>
      <p:font typeface="Advent Pro" panose="020B0604020202020204" charset="0"/>
      <p:regular r:id="rId26"/>
      <p:bold r:id="rId27"/>
      <p:italic r:id="rId28"/>
      <p:boldItalic r:id="rId29"/>
    </p:embeddedFont>
    <p:embeddedFont>
      <p:font typeface="Advent Pro Medium" panose="020B0604020202020204" charset="0"/>
      <p:regular r:id="rId30"/>
      <p:bold r:id="rId31"/>
      <p:italic r:id="rId32"/>
      <p:boldItalic r:id="rId33"/>
    </p:embeddedFont>
    <p:embeddedFont>
      <p:font typeface="Aldrich" panose="020B0604020202020204" charset="0"/>
      <p:regular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40C431-B110-41A8-A4F9-FB043FF23875}">
  <a:tblStyle styleId="{EF40C431-B110-41A8-A4F9-FB043FF238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72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5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61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794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98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42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06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95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8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136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52a7caf94b_1_2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52a7caf94b_1_2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6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39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8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50607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2224591" y="2738625"/>
            <a:ext cx="6632527" cy="4906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1"/>
          <p:cNvGrpSpPr/>
          <p:nvPr/>
        </p:nvGrpSpPr>
        <p:grpSpPr>
          <a:xfrm rot="5400000">
            <a:off x="7744975" y="3328763"/>
            <a:ext cx="1660050" cy="554100"/>
            <a:chOff x="439750" y="360325"/>
            <a:chExt cx="1660050" cy="554100"/>
          </a:xfrm>
        </p:grpSpPr>
        <p:sp>
          <p:nvSpPr>
            <p:cNvPr id="244" name="Google Shape;244;p3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104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39" name="Google Shape;39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70" r:id="rId8"/>
    <p:sldLayoutId id="2147483676" r:id="rId9"/>
    <p:sldLayoutId id="2147483686" r:id="rId10"/>
    <p:sldLayoutId id="2147483687" r:id="rId11"/>
    <p:sldLayoutId id="214748369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s.binus.ac.id/2016/12/16/unit-pengujia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btech.id/news/semua-hal-yang-perlu-anda-ketahui-mengenai-cicd/" TargetMode="External"/><Relationship Id="rId4" Type="http://schemas.openxmlformats.org/officeDocument/2006/relationships/hyperlink" Target="https://meilinaeka.staff.telkomuniversity.ac.id/2023/08/10/perbedaan-pengujian-blackbox-graybox-dan-whitebo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55808">
            <a:off x="-790475" y="-637911"/>
            <a:ext cx="2882528" cy="347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2764907" y="3522177"/>
            <a:ext cx="2945934" cy="173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27086">
            <a:off x="6866703" y="1705349"/>
            <a:ext cx="3159718" cy="3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20" y="-177138"/>
            <a:ext cx="3424143" cy="2019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085504" y="1097371"/>
            <a:ext cx="4721208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Ujian Tengah Semester (UTS)  </a:t>
            </a:r>
            <a:endParaRPr sz="2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TESTING &amp; QA PERANGKAT LUNAK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257169" y="3304527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Disusun Oleh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Ahmad Bajuri (201011400106)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224299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CI/CD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berada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di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bawah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b="1" dirty="0">
                <a:solidFill>
                  <a:schemeClr val="bg2">
                    <a:lumMod val="50000"/>
                    <a:lumOff val="50000"/>
                  </a:schemeClr>
                </a:solidFill>
                <a:latin typeface="Advent Pro"/>
                <a:ea typeface="Advent Pro"/>
                <a:cs typeface="Advent Pro"/>
                <a:sym typeface="Advent Pro"/>
              </a:rPr>
              <a:t>DevOps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menggabungkan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praktik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integrasi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(Continuous Integration)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(Continuous Deployment)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CI/CD?</a:t>
            </a:r>
            <a:endParaRPr dirty="0"/>
          </a:p>
        </p:txBody>
      </p:sp>
      <p:sp>
        <p:nvSpPr>
          <p:cNvPr id="3" name="Google Shape;515;p54">
            <a:extLst>
              <a:ext uri="{FF2B5EF4-FFF2-40B4-BE49-F238E27FC236}">
                <a16:creationId xmlns:a16="http://schemas.microsoft.com/office/drawing/2014/main" id="{BD9F36C0-0500-EEF1-FD47-68D188B69F34}"/>
              </a:ext>
            </a:extLst>
          </p:cNvPr>
          <p:cNvSpPr txBox="1"/>
          <p:nvPr/>
        </p:nvSpPr>
        <p:spPr>
          <a:xfrm>
            <a:off x="981190" y="1996143"/>
            <a:ext cx="4834800" cy="9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CI/CD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mengotomatiskan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banyak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atau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intervensi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manusia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manual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tradisional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diperlukan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mendapatkan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baru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komitmen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dalam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seperti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build, test, dan deploy,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serta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penyediaan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infrastruktur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pipeline CI/CD, developer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membuat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pada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kemudian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diuji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didorong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penerapan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CI/CD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benar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waktu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henti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diminimalkan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rilis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terjadi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cepat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224299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Continuous Integration atau Integrasi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praktik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mengintegrasikan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Anda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cabang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utama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repositori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sumber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bersama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awal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sering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menguji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setiap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saat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Anda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melakukan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atau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menggabungkannya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memulai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pembangunan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integrasi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kesalahan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masalah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keamanan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diidentifikasi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diperbaiki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mudah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jauh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awal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dalam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siklus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hidup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perangkat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lunak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Continuous Integration?</a:t>
            </a:r>
          </a:p>
        </p:txBody>
      </p:sp>
    </p:spTree>
    <p:extLst>
      <p:ext uri="{BB962C8B-B14F-4D97-AF65-F5344CB8AC3E}">
        <p14:creationId xmlns:p14="http://schemas.microsoft.com/office/powerpoint/2010/main" val="187850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224299"/>
            <a:ext cx="5957206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Continuous Delivery atau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praktik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perangkat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lunak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bekerja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bersama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integrasi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mengotomatiskan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penyediaan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infrastruktur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proses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rilis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aplikasi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Setelah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diuji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dibangun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sebagai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bagian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proses CI,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mengambil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alih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selama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tahap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akhir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memastikan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diterapkan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dikemas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diperlukan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diterapkan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lingkungan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mana pun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saja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mencakup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semuanya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mulai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penyediaan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infrastruktur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hingga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penerapan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aplikasi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hingga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lingkungan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atau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pengiriman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perangkat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lunak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dibangun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sehingga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digunakan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saja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Kemudian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Anda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memicu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penerapan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manual atau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pindah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penerapan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berkelanjutan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di mana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penerapan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juga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Continuous Delivery (CD)?</a:t>
            </a:r>
          </a:p>
        </p:txBody>
      </p:sp>
    </p:spTree>
    <p:extLst>
      <p:ext uri="{BB962C8B-B14F-4D97-AF65-F5344CB8AC3E}">
        <p14:creationId xmlns:p14="http://schemas.microsoft.com/office/powerpoint/2010/main" val="395131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663606" y="1047090"/>
            <a:ext cx="6431854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Kepuasan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Pelanggan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Kurangnya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bug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menghasilkan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pengalaman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meningkatkan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kepuasan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pelanggan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Peningkatan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Kecepatan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fitur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diterapkan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cepat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mengurangi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biaya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memberikan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keunggulan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kompetitif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Kualitas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sering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mengurangi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kesalahan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menjadikan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siklus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lancar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mengurangi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stres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tim.</a:t>
            </a:r>
            <a:endParaRPr lang="en-ID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Pencapaian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Andal: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Menghilangkan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hambatan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memecah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pekerjaan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berarti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tanggal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pencapaian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diprediksi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Produktivitas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Tinggi: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membebaskan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waktu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tugas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bermanfaat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Fokus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Umpan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balik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real-time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bekerja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pada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bagian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kecil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mengurangi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gangguan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mental.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Kesejahteraan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Karyawan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Meningkatkan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kebahagiaan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kesehatan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mengurangi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kelelahan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tim.</a:t>
            </a:r>
            <a:endParaRPr lang="en-ID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Pemulihan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Cepat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Memungkinkan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perbaikan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cepat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pemulihan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insiden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MTTR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lebih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rendah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Manfaat</a:t>
            </a:r>
            <a:r>
              <a:rPr lang="en-ID" dirty="0"/>
              <a:t> CI/CD : </a:t>
            </a:r>
          </a:p>
        </p:txBody>
      </p:sp>
    </p:spTree>
    <p:extLst>
      <p:ext uri="{BB962C8B-B14F-4D97-AF65-F5344CB8AC3E}">
        <p14:creationId xmlns:p14="http://schemas.microsoft.com/office/powerpoint/2010/main" val="20288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224299"/>
            <a:ext cx="5957206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Repositori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Sumber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Tunggal: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Gunakan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SCM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menyimpan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diperlukan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termasuk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skrip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dan file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properti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Integrasikan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Cabang Utama: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Gabungkan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cabang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utama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sering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hindari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cabang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pembantu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Pembuatan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Otomatisasikan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proses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pembuatan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termasuk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kompilasi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Mandiri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Pastikan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lulus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pra-pembuatan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statis.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Iterasi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Kecil: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Lakukan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dalam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iterasi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kecil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sering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Lingkungan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Stabil: Uji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dalam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lingkungan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kloning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Visibilitas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Maksimum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Pastikan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semua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dapat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melihat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di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repositori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Penempatan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Rutin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Lakukan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penempatan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rutin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risiko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rendah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Hal Fundamental CI/CD :</a:t>
            </a:r>
          </a:p>
        </p:txBody>
      </p:sp>
    </p:spTree>
    <p:extLst>
      <p:ext uri="{BB962C8B-B14F-4D97-AF65-F5344CB8AC3E}">
        <p14:creationId xmlns:p14="http://schemas.microsoft.com/office/powerpoint/2010/main" val="118415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1097273" y="1441801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Penyatuan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Kode: Para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pengembang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teratur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menggabungkan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repositori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bersama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Pemeriksaan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Proses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memeriksa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kode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mengidentifikasi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kesalahan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dan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memberikan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laporan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KOMPONEN CI/CD 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01032" y="1224299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Continuous Integration (CI)</a:t>
            </a:r>
          </a:p>
        </p:txBody>
      </p:sp>
      <p:sp>
        <p:nvSpPr>
          <p:cNvPr id="2" name="Google Shape;517;p54">
            <a:extLst>
              <a:ext uri="{FF2B5EF4-FFF2-40B4-BE49-F238E27FC236}">
                <a16:creationId xmlns:a16="http://schemas.microsoft.com/office/drawing/2014/main" id="{ADBE03D9-C406-FA55-F31C-87CFAD05DE81}"/>
              </a:ext>
            </a:extLst>
          </p:cNvPr>
          <p:cNvSpPr txBox="1"/>
          <p:nvPr/>
        </p:nvSpPr>
        <p:spPr>
          <a:xfrm>
            <a:off x="636528" y="2473536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Continuous Deployment (CD)</a:t>
            </a:r>
          </a:p>
        </p:txBody>
      </p:sp>
      <p:sp>
        <p:nvSpPr>
          <p:cNvPr id="3" name="Google Shape;515;p54">
            <a:extLst>
              <a:ext uri="{FF2B5EF4-FFF2-40B4-BE49-F238E27FC236}">
                <a16:creationId xmlns:a16="http://schemas.microsoft.com/office/drawing/2014/main" id="{BD9F36C0-0500-EEF1-FD47-68D188B69F34}"/>
              </a:ext>
            </a:extLst>
          </p:cNvPr>
          <p:cNvSpPr txBox="1"/>
          <p:nvPr/>
        </p:nvSpPr>
        <p:spPr>
          <a:xfrm>
            <a:off x="1151311" y="2767987"/>
            <a:ext cx="4834800" cy="9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Penyediaan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yang lulus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diterapkan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lingkungan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produksi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harus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melewati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sebelum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diterapkan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Rilis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: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Perangkat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lunak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dirilis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setelah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lulus </a:t>
            </a:r>
            <a:r>
              <a:rPr lang="en-ID" dirty="0" err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ID" dirty="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61422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"/>
          <p:cNvSpPr txBox="1">
            <a:spLocks noGrp="1"/>
          </p:cNvSpPr>
          <p:nvPr>
            <p:ph type="body" idx="2"/>
          </p:nvPr>
        </p:nvSpPr>
        <p:spPr>
          <a:xfrm>
            <a:off x="794159" y="741293"/>
            <a:ext cx="7717499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 1 : Hosting Kode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Sumber</a:t>
            </a:r>
            <a:endParaRPr lang="en-US" sz="2400" b="1" dirty="0">
              <a:solidFill>
                <a:schemeClr val="hlink"/>
              </a:solidFill>
              <a:uFill>
                <a:noFill/>
              </a:uFill>
              <a:latin typeface="Advent Pro"/>
              <a:ea typeface="Advent Pro"/>
              <a:cs typeface="Advent Pro"/>
              <a:sym typeface="Advent 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Buat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repositori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proyek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Python Anda di GitHub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jika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belum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ada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33350" lvl="0" indent="0" algn="l" rtl="0"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 2 : Buat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Berkas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Konfigurasi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untuk GitHub Actions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D1D5DB"/>
                </a:solidFill>
                <a:effectLst/>
                <a:latin typeface="Söhne"/>
              </a:rPr>
              <a:t>Di direktori akar repositori, buat direktori .github/workflows.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D1D5DB"/>
                </a:solidFill>
                <a:effectLst/>
                <a:latin typeface="Söhne"/>
              </a:rPr>
              <a:t>Buat berkas YAML di dalam direktori tersebut. Misalnya, python-ci-cd.yml.</a:t>
            </a:r>
            <a:endParaRPr lang="en-ID" sz="24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435" name="Google Shape;1435;p80"/>
          <p:cNvSpPr txBox="1">
            <a:spLocks noGrp="1"/>
          </p:cNvSpPr>
          <p:nvPr>
            <p:ph type="title"/>
          </p:nvPr>
        </p:nvSpPr>
        <p:spPr>
          <a:xfrm>
            <a:off x="45647" y="-3790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dk1"/>
                </a:solidFill>
              </a:rPr>
              <a:t>Contoh</a:t>
            </a:r>
            <a:r>
              <a:rPr lang="en-ID" sz="2400" dirty="0">
                <a:solidFill>
                  <a:schemeClr val="dk1"/>
                </a:solidFill>
              </a:rPr>
              <a:t> Langkah-</a:t>
            </a:r>
            <a:r>
              <a:rPr lang="en-ID" sz="2400" dirty="0" err="1">
                <a:solidFill>
                  <a:schemeClr val="dk1"/>
                </a:solidFill>
              </a:rPr>
              <a:t>langkah</a:t>
            </a:r>
            <a:r>
              <a:rPr lang="en-ID" sz="2400" dirty="0">
                <a:solidFill>
                  <a:schemeClr val="dk1"/>
                </a:solidFill>
              </a:rPr>
              <a:t> </a:t>
            </a:r>
            <a:r>
              <a:rPr lang="en-ID" sz="2400" dirty="0" err="1">
                <a:solidFill>
                  <a:schemeClr val="dk1"/>
                </a:solidFill>
              </a:rPr>
              <a:t>Konfigurasi</a:t>
            </a:r>
            <a:r>
              <a:rPr lang="en-ID" sz="2400" dirty="0">
                <a:solidFill>
                  <a:schemeClr val="dk1"/>
                </a:solidFill>
              </a:rPr>
              <a:t> CI/CD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436" name="Google Shape;14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60042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32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"/>
          <p:cNvSpPr txBox="1">
            <a:spLocks noGrp="1"/>
          </p:cNvSpPr>
          <p:nvPr>
            <p:ph type="body" idx="2"/>
          </p:nvPr>
        </p:nvSpPr>
        <p:spPr>
          <a:xfrm>
            <a:off x="319238" y="683128"/>
            <a:ext cx="8314399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Buka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berkas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python-ci-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cd.yml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tambahkan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konfigurasi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CI yang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diinginkan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Berikut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contoh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konfigurasi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CI </a:t>
            </a:r>
            <a:r>
              <a:rPr lang="en-ID" sz="1200" b="0" i="0" dirty="0" err="1">
                <a:solidFill>
                  <a:srgbClr val="D1D5DB"/>
                </a:solidFill>
                <a:effectLst/>
                <a:latin typeface="Söhne"/>
              </a:rPr>
              <a:t>sederhana</a:t>
            </a:r>
            <a:r>
              <a:rPr lang="en-ID" sz="1200" b="0" i="0" dirty="0">
                <a:solidFill>
                  <a:srgbClr val="D1D5DB"/>
                </a:solidFill>
                <a:effectLst/>
                <a:latin typeface="Söhne"/>
              </a:rPr>
              <a:t> :</a:t>
            </a:r>
            <a:r>
              <a:rPr lang="en-ID" sz="1200" dirty="0">
                <a:solidFill>
                  <a:srgbClr val="D1D5DB"/>
                </a:solidFill>
                <a:latin typeface="Söhne"/>
              </a:rPr>
              <a:t> </a:t>
            </a:r>
            <a:endParaRPr lang="en-ID" sz="12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3350" indent="0" algn="l">
              <a:buNone/>
            </a:pPr>
            <a:endParaRPr lang="en-ID" sz="1600" dirty="0">
              <a:solidFill>
                <a:srgbClr val="D1D5DB"/>
              </a:solidFill>
              <a:uFill>
                <a:noFill/>
              </a:uFill>
              <a:latin typeface="Söhne"/>
              <a:ea typeface="Advent Pro"/>
              <a:cs typeface="Advent Pro"/>
              <a:sym typeface="Advent Pro"/>
            </a:endParaRPr>
          </a:p>
        </p:txBody>
      </p:sp>
      <p:sp>
        <p:nvSpPr>
          <p:cNvPr id="1435" name="Google Shape;1435;p80"/>
          <p:cNvSpPr txBox="1">
            <a:spLocks noGrp="1"/>
          </p:cNvSpPr>
          <p:nvPr>
            <p:ph type="title"/>
          </p:nvPr>
        </p:nvSpPr>
        <p:spPr>
          <a:xfrm>
            <a:off x="45647" y="-3790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dk1"/>
                </a:solidFill>
              </a:rPr>
              <a:t>Contoh Langkah-langkah Konfigurasi CI/CD</a:t>
            </a:r>
            <a:endParaRPr lang="en-ID" sz="2400" dirty="0">
              <a:solidFill>
                <a:schemeClr val="dk1"/>
              </a:solidFill>
            </a:endParaRPr>
          </a:p>
        </p:txBody>
      </p:sp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4DE82-DA3A-B324-B396-8B58F638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82" y="1072603"/>
            <a:ext cx="3509263" cy="3874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EC876-499A-3660-61A1-34D5897C5804}"/>
              </a:ext>
            </a:extLst>
          </p:cNvPr>
          <p:cNvSpPr txBox="1"/>
          <p:nvPr/>
        </p:nvSpPr>
        <p:spPr>
          <a:xfrm>
            <a:off x="45647" y="465821"/>
            <a:ext cx="6074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lvl="0" indent="0" algn="l" rtl="0"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 3 : </a:t>
            </a:r>
            <a:r>
              <a:rPr lang="en-US" sz="20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Konfigurasi</a:t>
            </a: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CI dengan GitHub 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22080-4121-CD1C-FE21-4167DAE0058D}"/>
              </a:ext>
            </a:extLst>
          </p:cNvPr>
          <p:cNvSpPr txBox="1"/>
          <p:nvPr/>
        </p:nvSpPr>
        <p:spPr>
          <a:xfrm>
            <a:off x="4572000" y="1453115"/>
            <a:ext cx="406163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Keterangan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chemeClr val="bg1"/>
                </a:solidFill>
              </a:rPr>
              <a:t>Di </a:t>
            </a:r>
            <a:r>
              <a:rPr lang="en-ID" sz="1100" dirty="0" err="1">
                <a:solidFill>
                  <a:schemeClr val="bg1"/>
                </a:solidFill>
              </a:rPr>
              <a:t>sini</a:t>
            </a:r>
            <a:r>
              <a:rPr lang="en-ID" sz="1100" dirty="0">
                <a:solidFill>
                  <a:schemeClr val="bg1"/>
                </a:solidFill>
              </a:rPr>
              <a:t>, </a:t>
            </a:r>
            <a:r>
              <a:rPr lang="en-ID" sz="1100" dirty="0" err="1">
                <a:solidFill>
                  <a:schemeClr val="bg1"/>
                </a:solidFill>
              </a:rPr>
              <a:t>kita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menjalankan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berkas</a:t>
            </a:r>
            <a:r>
              <a:rPr lang="en-ID" sz="1100" dirty="0">
                <a:solidFill>
                  <a:schemeClr val="bg1"/>
                </a:solidFill>
              </a:rPr>
              <a:t> my_unit_test.py yang </a:t>
            </a:r>
            <a:r>
              <a:rPr lang="en-ID" sz="1100" dirty="0" err="1">
                <a:solidFill>
                  <a:schemeClr val="bg1"/>
                </a:solidFill>
              </a:rPr>
              <a:t>berisi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pengujian</a:t>
            </a:r>
            <a:r>
              <a:rPr lang="en-ID" sz="1100" dirty="0">
                <a:solidFill>
                  <a:schemeClr val="bg1"/>
                </a:solidFill>
              </a:rPr>
              <a:t> unit. </a:t>
            </a:r>
            <a:r>
              <a:rPr lang="en-ID" sz="1100" dirty="0" err="1">
                <a:solidFill>
                  <a:schemeClr val="bg1"/>
                </a:solidFill>
              </a:rPr>
              <a:t>Ini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akan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menjalankan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pengujian</a:t>
            </a:r>
            <a:r>
              <a:rPr lang="en-ID" sz="1100" dirty="0">
                <a:solidFill>
                  <a:schemeClr val="bg1"/>
                </a:solidFill>
              </a:rPr>
              <a:t> unit yang Anda </a:t>
            </a:r>
            <a:r>
              <a:rPr lang="en-ID" sz="1100" dirty="0" err="1">
                <a:solidFill>
                  <a:schemeClr val="bg1"/>
                </a:solidFill>
              </a:rPr>
              <a:t>definisikan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dalam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berkas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tersebut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ketika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ada</a:t>
            </a:r>
            <a:r>
              <a:rPr lang="en-ID" sz="1100" dirty="0">
                <a:solidFill>
                  <a:schemeClr val="bg1"/>
                </a:solidFill>
              </a:rPr>
              <a:t> push </a:t>
            </a:r>
            <a:r>
              <a:rPr lang="en-ID" sz="1100" dirty="0" err="1">
                <a:solidFill>
                  <a:schemeClr val="bg1"/>
                </a:solidFill>
              </a:rPr>
              <a:t>ke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repositori</a:t>
            </a:r>
            <a:r>
              <a:rPr lang="en-ID" sz="1100" dirty="0">
                <a:solidFill>
                  <a:schemeClr val="bg1"/>
                </a:solidFill>
              </a:rPr>
              <a:t> Anda.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bg1"/>
                </a:solidFill>
              </a:rPr>
              <a:t>Selain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itu</a:t>
            </a:r>
            <a:r>
              <a:rPr lang="en-ID" sz="1100" dirty="0">
                <a:solidFill>
                  <a:schemeClr val="bg1"/>
                </a:solidFill>
              </a:rPr>
              <a:t>, </a:t>
            </a:r>
            <a:r>
              <a:rPr lang="en-ID" sz="1100" dirty="0" err="1">
                <a:solidFill>
                  <a:schemeClr val="bg1"/>
                </a:solidFill>
              </a:rPr>
              <a:t>pastikan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berkas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konfigurasi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ini</a:t>
            </a:r>
            <a:r>
              <a:rPr lang="en-ID" sz="1100" dirty="0">
                <a:solidFill>
                  <a:schemeClr val="bg1"/>
                </a:solidFill>
              </a:rPr>
              <a:t> (python-ci-</a:t>
            </a:r>
            <a:r>
              <a:rPr lang="en-ID" sz="1100" dirty="0" err="1">
                <a:solidFill>
                  <a:schemeClr val="bg1"/>
                </a:solidFill>
              </a:rPr>
              <a:t>cd.yml</a:t>
            </a:r>
            <a:r>
              <a:rPr lang="en-ID" sz="1100" dirty="0">
                <a:solidFill>
                  <a:schemeClr val="bg1"/>
                </a:solidFill>
              </a:rPr>
              <a:t>) </a:t>
            </a:r>
            <a:r>
              <a:rPr lang="en-ID" sz="1100" dirty="0" err="1">
                <a:solidFill>
                  <a:schemeClr val="bg1"/>
                </a:solidFill>
              </a:rPr>
              <a:t>ada</a:t>
            </a:r>
            <a:r>
              <a:rPr lang="en-ID" sz="1100" dirty="0">
                <a:solidFill>
                  <a:schemeClr val="bg1"/>
                </a:solidFill>
              </a:rPr>
              <a:t> di </a:t>
            </a:r>
            <a:r>
              <a:rPr lang="en-ID" sz="1100" dirty="0" err="1">
                <a:solidFill>
                  <a:schemeClr val="bg1"/>
                </a:solidFill>
              </a:rPr>
              <a:t>direktori</a:t>
            </a:r>
            <a:r>
              <a:rPr lang="en-ID" sz="1100" dirty="0">
                <a:solidFill>
                  <a:schemeClr val="bg1"/>
                </a:solidFill>
              </a:rPr>
              <a:t> .</a:t>
            </a:r>
            <a:r>
              <a:rPr lang="en-ID" sz="1100" dirty="0" err="1">
                <a:solidFill>
                  <a:schemeClr val="bg1"/>
                </a:solidFill>
              </a:rPr>
              <a:t>github</a:t>
            </a:r>
            <a:r>
              <a:rPr lang="en-ID" sz="1100" dirty="0">
                <a:solidFill>
                  <a:schemeClr val="bg1"/>
                </a:solidFill>
              </a:rPr>
              <a:t>/workflows </a:t>
            </a:r>
            <a:r>
              <a:rPr lang="en-ID" sz="1100" dirty="0" err="1">
                <a:solidFill>
                  <a:schemeClr val="bg1"/>
                </a:solidFill>
              </a:rPr>
              <a:t>dalam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repositori</a:t>
            </a:r>
            <a:r>
              <a:rPr lang="en-ID" sz="1100" dirty="0">
                <a:solidFill>
                  <a:schemeClr val="bg1"/>
                </a:solidFill>
              </a:rPr>
              <a:t> Anda. </a:t>
            </a:r>
            <a:r>
              <a:rPr lang="en-ID" sz="1100" dirty="0" err="1">
                <a:solidFill>
                  <a:schemeClr val="bg1"/>
                </a:solidFill>
              </a:rPr>
              <a:t>Dengan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konfigurasi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ini</a:t>
            </a:r>
            <a:r>
              <a:rPr lang="en-ID" sz="1100" dirty="0">
                <a:solidFill>
                  <a:schemeClr val="bg1"/>
                </a:solidFill>
              </a:rPr>
              <a:t>, GitHub Actions </a:t>
            </a:r>
            <a:r>
              <a:rPr lang="en-ID" sz="1100" dirty="0" err="1">
                <a:solidFill>
                  <a:schemeClr val="bg1"/>
                </a:solidFill>
              </a:rPr>
              <a:t>akan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menjalankan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pengujian</a:t>
            </a:r>
            <a:r>
              <a:rPr lang="en-ID" sz="1100" dirty="0">
                <a:solidFill>
                  <a:schemeClr val="bg1"/>
                </a:solidFill>
              </a:rPr>
              <a:t> unit </a:t>
            </a:r>
            <a:r>
              <a:rPr lang="en-ID" sz="1100" dirty="0" err="1">
                <a:solidFill>
                  <a:schemeClr val="bg1"/>
                </a:solidFill>
              </a:rPr>
              <a:t>setiap</a:t>
            </a:r>
            <a:r>
              <a:rPr lang="en-ID" sz="1100" dirty="0">
                <a:solidFill>
                  <a:schemeClr val="bg1"/>
                </a:solidFill>
              </a:rPr>
              <a:t> kali </a:t>
            </a:r>
            <a:r>
              <a:rPr lang="en-ID" sz="1100" dirty="0" err="1">
                <a:solidFill>
                  <a:schemeClr val="bg1"/>
                </a:solidFill>
              </a:rPr>
              <a:t>ada</a:t>
            </a:r>
            <a:r>
              <a:rPr lang="en-ID" sz="1100" dirty="0">
                <a:solidFill>
                  <a:schemeClr val="bg1"/>
                </a:solidFill>
              </a:rPr>
              <a:t> push </a:t>
            </a:r>
            <a:r>
              <a:rPr lang="en-ID" sz="1100" dirty="0" err="1">
                <a:solidFill>
                  <a:schemeClr val="bg1"/>
                </a:solidFill>
              </a:rPr>
              <a:t>ke</a:t>
            </a:r>
            <a:r>
              <a:rPr lang="en-ID" sz="1100" dirty="0">
                <a:solidFill>
                  <a:schemeClr val="bg1"/>
                </a:solidFill>
              </a:rPr>
              <a:t> </a:t>
            </a:r>
            <a:r>
              <a:rPr lang="en-ID" sz="1100" dirty="0" err="1">
                <a:solidFill>
                  <a:schemeClr val="bg1"/>
                </a:solidFill>
              </a:rPr>
              <a:t>repositori</a:t>
            </a:r>
            <a:r>
              <a:rPr lang="en-ID" sz="1100" dirty="0">
                <a:solidFill>
                  <a:schemeClr val="bg1"/>
                </a:solidFill>
              </a:rPr>
              <a:t> Anda pada </a:t>
            </a:r>
            <a:r>
              <a:rPr lang="en-ID" sz="1100" dirty="0" err="1">
                <a:solidFill>
                  <a:schemeClr val="bg1"/>
                </a:solidFill>
              </a:rPr>
              <a:t>cabang</a:t>
            </a:r>
            <a:r>
              <a:rPr lang="en-ID" sz="1100" dirty="0">
                <a:solidFill>
                  <a:schemeClr val="bg1"/>
                </a:solidFill>
              </a:rPr>
              <a:t> "main."</a:t>
            </a:r>
          </a:p>
        </p:txBody>
      </p:sp>
    </p:spTree>
    <p:extLst>
      <p:ext uri="{BB962C8B-B14F-4D97-AF65-F5344CB8AC3E}">
        <p14:creationId xmlns:p14="http://schemas.microsoft.com/office/powerpoint/2010/main" val="273526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"/>
          <p:cNvSpPr txBox="1">
            <a:spLocks noGrp="1"/>
          </p:cNvSpPr>
          <p:nvPr>
            <p:ph type="body" idx="2"/>
          </p:nvPr>
        </p:nvSpPr>
        <p:spPr>
          <a:xfrm>
            <a:off x="297973" y="585349"/>
            <a:ext cx="7717499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 4 :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Simpan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dan Commit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Konfigurasi</a:t>
            </a:r>
            <a:endParaRPr lang="en-US" sz="2400" b="1" dirty="0">
              <a:solidFill>
                <a:schemeClr val="hlink"/>
              </a:solidFill>
              <a:uFill>
                <a:noFill/>
              </a:uFill>
              <a:latin typeface="Advent Pro"/>
              <a:ea typeface="Advent Pro"/>
              <a:cs typeface="Advent Pro"/>
              <a:sym typeface="Advent 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Simpan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perubahan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berkas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konfigurasi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Lakukan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commit dan push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konfigurasi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ke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D1D5DB"/>
                </a:solidFill>
                <a:effectLst/>
                <a:latin typeface="Söhne"/>
              </a:rPr>
              <a:t>repositori</a:t>
            </a:r>
            <a:r>
              <a:rPr lang="en-ID" sz="2400" b="0" i="0" dirty="0">
                <a:solidFill>
                  <a:srgbClr val="D1D5DB"/>
                </a:solidFill>
                <a:effectLst/>
                <a:latin typeface="Söhne"/>
              </a:rPr>
              <a:t> GitHub.</a:t>
            </a:r>
          </a:p>
          <a:p>
            <a:pPr marL="133350" indent="0" algn="l">
              <a:buNone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 5 : </a:t>
            </a:r>
            <a:r>
              <a:rPr lang="en-US" sz="2400" b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Aktifkan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GitHub Actions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D1D5DB"/>
                </a:solidFill>
                <a:effectLst/>
                <a:latin typeface="Söhne"/>
              </a:rPr>
              <a:t>Buka repositori GitHub Anda.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D1D5DB"/>
                </a:solidFill>
                <a:effectLst/>
                <a:latin typeface="Söhne"/>
              </a:rPr>
              <a:t>Pergi ke tab "Actions" di atas.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sz="2400" b="0" i="0" dirty="0">
                <a:solidFill>
                  <a:srgbClr val="D1D5DB"/>
                </a:solidFill>
                <a:effectLst/>
                <a:latin typeface="Söhne"/>
              </a:rPr>
              <a:t>Klik "I understand my workflows, go ahead and enable them."</a:t>
            </a:r>
            <a:endParaRPr lang="en-ID" sz="24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435" name="Google Shape;1435;p80"/>
          <p:cNvSpPr txBox="1">
            <a:spLocks noGrp="1"/>
          </p:cNvSpPr>
          <p:nvPr>
            <p:ph type="title"/>
          </p:nvPr>
        </p:nvSpPr>
        <p:spPr>
          <a:xfrm>
            <a:off x="45647" y="-3790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dk1"/>
                </a:solidFill>
              </a:rPr>
              <a:t>Contoh</a:t>
            </a:r>
            <a:r>
              <a:rPr lang="en-ID" sz="2400" dirty="0">
                <a:solidFill>
                  <a:schemeClr val="dk1"/>
                </a:solidFill>
              </a:rPr>
              <a:t> Langkah-</a:t>
            </a:r>
            <a:r>
              <a:rPr lang="en-ID" sz="2400" dirty="0" err="1">
                <a:solidFill>
                  <a:schemeClr val="dk1"/>
                </a:solidFill>
              </a:rPr>
              <a:t>langkah</a:t>
            </a:r>
            <a:r>
              <a:rPr lang="en-ID" sz="2400" dirty="0">
                <a:solidFill>
                  <a:schemeClr val="dk1"/>
                </a:solidFill>
              </a:rPr>
              <a:t> </a:t>
            </a:r>
            <a:r>
              <a:rPr lang="en-ID" sz="2400" dirty="0" err="1">
                <a:solidFill>
                  <a:schemeClr val="dk1"/>
                </a:solidFill>
              </a:rPr>
              <a:t>Konfigurasi</a:t>
            </a:r>
            <a:r>
              <a:rPr lang="en-ID" sz="2400" dirty="0">
                <a:solidFill>
                  <a:schemeClr val="dk1"/>
                </a:solidFill>
              </a:rPr>
              <a:t> CI/CD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436" name="Google Shape;14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60042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09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"/>
          <p:cNvSpPr txBox="1">
            <a:spLocks noGrp="1"/>
          </p:cNvSpPr>
          <p:nvPr>
            <p:ph type="body" idx="2"/>
          </p:nvPr>
        </p:nvSpPr>
        <p:spPr>
          <a:xfrm>
            <a:off x="720024" y="1244801"/>
            <a:ext cx="6790247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Dengan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langkah-langkah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ini, GitHub Actions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akan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menjalankan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CI/CD untuk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proyek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Python Anda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setiap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kali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ada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push ke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repositori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menguji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perubahan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dan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melaporkan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hasilnya. Anda dapat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menyesuaikan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langkah-langkah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ini sesuai dengan kebutuhan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proyek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Python Anda,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termasuk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pengujian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,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penyediaan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, dan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rilis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otomatis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jika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-US" sz="2400" i="1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diinginkan</a:t>
            </a:r>
            <a:r>
              <a:rPr lang="en-US" sz="2400" i="1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lang="en-ID" sz="2400" i="1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435" name="Google Shape;1435;p80"/>
          <p:cNvSpPr txBox="1">
            <a:spLocks noGrp="1"/>
          </p:cNvSpPr>
          <p:nvPr>
            <p:ph type="title"/>
          </p:nvPr>
        </p:nvSpPr>
        <p:spPr>
          <a:xfrm>
            <a:off x="45647" y="-3790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dk1"/>
                </a:solidFill>
              </a:rPr>
              <a:t>Contoh</a:t>
            </a:r>
            <a:r>
              <a:rPr lang="en-ID" sz="2400" dirty="0">
                <a:solidFill>
                  <a:schemeClr val="dk1"/>
                </a:solidFill>
              </a:rPr>
              <a:t> Langkah-</a:t>
            </a:r>
            <a:r>
              <a:rPr lang="en-ID" sz="2400" dirty="0" err="1">
                <a:solidFill>
                  <a:schemeClr val="dk1"/>
                </a:solidFill>
              </a:rPr>
              <a:t>langkah</a:t>
            </a:r>
            <a:r>
              <a:rPr lang="en-ID" sz="2400" dirty="0">
                <a:solidFill>
                  <a:schemeClr val="dk1"/>
                </a:solidFill>
              </a:rPr>
              <a:t> </a:t>
            </a:r>
            <a:r>
              <a:rPr lang="en-ID" sz="2400" dirty="0" err="1">
                <a:solidFill>
                  <a:schemeClr val="dk1"/>
                </a:solidFill>
              </a:rPr>
              <a:t>Konfigurasi</a:t>
            </a:r>
            <a:r>
              <a:rPr lang="en-ID" sz="2400" dirty="0">
                <a:solidFill>
                  <a:schemeClr val="dk1"/>
                </a:solidFill>
              </a:rPr>
              <a:t> CI/CD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436" name="Google Shape;14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60042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91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4445713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1" indent="0"/>
            <a:r>
              <a:rPr lang="en" dirty="0">
                <a:solidFill>
                  <a:schemeClr val="accent1"/>
                </a:solidFill>
              </a:rPr>
              <a:t>UNIT TESTING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Unit Testing</a:t>
            </a:r>
            <a:endParaRPr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WHITEBOX TESTING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Whitebox Testing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621150" y="1687791"/>
            <a:ext cx="3012562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1"/>
                </a:solidFill>
              </a:rPr>
              <a:t>Implementasi</a:t>
            </a:r>
            <a:r>
              <a:rPr lang="en-US" sz="1200" dirty="0">
                <a:solidFill>
                  <a:schemeClr val="accent1"/>
                </a:solidFill>
              </a:rPr>
              <a:t> Unit Testing &amp; Whitebox Testing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Menggunakan Python</a:t>
            </a:r>
            <a:endParaRPr dirty="0"/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 idx="9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accent1"/>
                </a:solidFill>
              </a:rPr>
              <a:t>Continuous Integration (CI) / Continuous Deployment (CD)</a:t>
            </a:r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Pembahasan dan Contoh Langkah Konfigurasi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94;p78">
            <a:extLst>
              <a:ext uri="{FF2B5EF4-FFF2-40B4-BE49-F238E27FC236}">
                <a16:creationId xmlns:a16="http://schemas.microsoft.com/office/drawing/2014/main" id="{6ED80B90-447C-C326-15C9-2102811A4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0984" y="1625294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TERIMAKASIH!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3041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Refrensi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24" name="Google Shape;1424;p79"/>
          <p:cNvSpPr txBox="1">
            <a:spLocks noGrp="1"/>
          </p:cNvSpPr>
          <p:nvPr>
            <p:ph type="body" idx="1"/>
          </p:nvPr>
        </p:nvSpPr>
        <p:spPr>
          <a:xfrm>
            <a:off x="720024" y="1254600"/>
            <a:ext cx="8268031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66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dvent Pro"/>
              <a:buChar char="●"/>
            </a:pPr>
            <a:r>
              <a:rPr lang="en-US" sz="1400" dirty="0">
                <a:hlinkClick r:id="rId3"/>
              </a:rPr>
              <a:t>https://sis.binus.ac.id/2016/12/16/unit-pengujian/</a:t>
            </a:r>
            <a:endParaRPr lang="en-US" sz="1400" dirty="0"/>
          </a:p>
          <a:p>
            <a:pPr marL="457200" lvl="0" indent="-317500" algn="l" rtl="0">
              <a:lnSpc>
                <a:spcPct val="166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dvent Pro"/>
              <a:buChar char="●"/>
            </a:pPr>
            <a:r>
              <a:rPr lang="en-US" sz="1400" dirty="0">
                <a:hlinkClick r:id="rId4"/>
              </a:rPr>
              <a:t>https://meilinaeka.staff.telkomuniversity.ac.id/2023/08/10/perbedaan-pengujian-blackbox-graybox-dan-whitebox/</a:t>
            </a:r>
            <a:endParaRPr lang="en-US" sz="1400" dirty="0"/>
          </a:p>
          <a:p>
            <a:pPr marL="457200" lvl="0" indent="-317500" algn="l" rtl="0">
              <a:lnSpc>
                <a:spcPct val="166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dvent Pro"/>
              <a:buChar char="●"/>
            </a:pPr>
            <a:r>
              <a:rPr lang="en-US" sz="1400" dirty="0">
                <a:hlinkClick r:id="rId5"/>
              </a:rPr>
              <a:t>https://btech.id/news/semua-hal-yang-perlu-anda-ketahui-mengenai-cicd/</a:t>
            </a:r>
            <a:endParaRPr lang="en-US" dirty="0"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426" name="Google Shape;142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489425" y="2307438"/>
            <a:ext cx="944601" cy="209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</a:t>
            </a:r>
            <a:r>
              <a:rPr lang="en" dirty="0">
                <a:solidFill>
                  <a:schemeClr val="accent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5" name="Google Shape;445;p50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04240" y="-1224904"/>
            <a:ext cx="4611120" cy="592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 Test adalah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perangkat </a:t>
            </a:r>
            <a:r>
              <a:rPr lang="en-US" dirty="0" err="1"/>
              <a:t>lunak</a:t>
            </a:r>
            <a:r>
              <a:rPr lang="en-US" dirty="0"/>
              <a:t> di mana masing-masing unit /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perangkat </a:t>
            </a:r>
            <a:r>
              <a:rPr lang="en-US" dirty="0" err="1"/>
              <a:t>lunak</a:t>
            </a:r>
            <a:r>
              <a:rPr lang="en-US" dirty="0"/>
              <a:t> yang </a:t>
            </a:r>
            <a:r>
              <a:rPr lang="en-US" dirty="0" err="1"/>
              <a:t>diuji</a:t>
            </a:r>
            <a:r>
              <a:rPr lang="en-US" dirty="0"/>
              <a:t>. </a:t>
            </a:r>
            <a:r>
              <a:rPr lang="en-US" dirty="0" err="1"/>
              <a:t>Tujuannya</a:t>
            </a:r>
            <a:r>
              <a:rPr lang="en-US" dirty="0"/>
              <a:t> adalah untuk </a:t>
            </a:r>
            <a:r>
              <a:rPr lang="en-US" dirty="0" err="1"/>
              <a:t>memvalidasi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unit perangkat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 Testing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masalah </a:t>
            </a:r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dini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, </a:t>
            </a:r>
            <a:r>
              <a:rPr lang="en-US" dirty="0" err="1"/>
              <a:t>memungkinkan</a:t>
            </a:r>
            <a:r>
              <a:rPr lang="en-US" dirty="0"/>
              <a:t> untuk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dengan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, dan </a:t>
            </a:r>
            <a:r>
              <a:rPr lang="en-US" dirty="0" err="1"/>
              <a:t>meminimalkan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lain </a:t>
            </a:r>
            <a:r>
              <a:rPr lang="en-US" dirty="0" err="1"/>
              <a:t>dari</a:t>
            </a:r>
            <a:r>
              <a:rPr lang="en-US" dirty="0"/>
              <a:t> perangkat </a:t>
            </a:r>
            <a:r>
              <a:rPr lang="en-US" dirty="0" err="1"/>
              <a:t>lunak</a:t>
            </a:r>
            <a:r>
              <a:rPr lang="en-US" dirty="0"/>
              <a:t>.</a:t>
            </a: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Unit Test?</a:t>
            </a:r>
            <a:endParaRPr dirty="0"/>
          </a:p>
        </p:txBody>
      </p:sp>
      <p:pic>
        <p:nvPicPr>
          <p:cNvPr id="510" name="Google Shape;510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059" r="11059"/>
          <a:stretch/>
        </p:blipFill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WHITE-BOX </a:t>
            </a:r>
            <a:r>
              <a:rPr lang="en" dirty="0">
                <a:solidFill>
                  <a:schemeClr val="accent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2791691" y="539500"/>
            <a:ext cx="2077884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45" name="Google Shape;445;p50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04240" y="-1224904"/>
            <a:ext cx="4611120" cy="5924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0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131978" y="998786"/>
            <a:ext cx="5219743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detail </a:t>
            </a:r>
            <a:r>
              <a:rPr lang="en-US" dirty="0" err="1"/>
              <a:t>struktur</a:t>
            </a:r>
            <a:r>
              <a:rPr lang="en-US" dirty="0"/>
              <a:t> internal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 adalah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untuk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data yang </a:t>
            </a:r>
            <a:r>
              <a:rPr lang="en-US" dirty="0" err="1"/>
              <a:t>benar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ini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penguji</a:t>
            </a:r>
            <a:r>
              <a:rPr lang="en-US" dirty="0"/>
              <a:t> (QA) dan </a:t>
            </a:r>
            <a:r>
              <a:rPr lang="en-US" dirty="0" err="1"/>
              <a:t>pengembang</a:t>
            </a:r>
            <a:r>
              <a:rPr lang="en-US" dirty="0"/>
              <a:t> (Developer), </a:t>
            </a:r>
            <a:r>
              <a:rPr lang="en-US" dirty="0" err="1"/>
              <a:t>penguji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internal perangkat </a:t>
            </a:r>
            <a:r>
              <a:rPr lang="en-US" dirty="0" err="1"/>
              <a:t>lunak</a:t>
            </a:r>
            <a:r>
              <a:rPr lang="en-US" dirty="0"/>
              <a:t> (internal code &amp; database), </a:t>
            </a:r>
            <a:r>
              <a:rPr lang="en-US" dirty="0" err="1"/>
              <a:t>penguji</a:t>
            </a:r>
            <a:r>
              <a:rPr lang="en-US" dirty="0"/>
              <a:t> dapat </a:t>
            </a:r>
            <a:r>
              <a:rPr lang="en-US" dirty="0" err="1"/>
              <a:t>merencanakan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bagaimana perangkat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ini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dengan </a:t>
            </a:r>
            <a:r>
              <a:rPr lang="en-US" dirty="0" err="1"/>
              <a:t>berbagai</a:t>
            </a:r>
            <a:r>
              <a:rPr lang="en-US" dirty="0"/>
              <a:t> data yang </a:t>
            </a:r>
            <a:r>
              <a:rPr lang="en-US" dirty="0" err="1"/>
              <a:t>relevan</a:t>
            </a:r>
            <a:r>
              <a:rPr lang="en-US" dirty="0"/>
              <a:t>, </a:t>
            </a:r>
            <a:r>
              <a:rPr lang="en-US" dirty="0" err="1"/>
              <a:t>cocok</a:t>
            </a:r>
            <a:r>
              <a:rPr lang="en-US" dirty="0"/>
              <a:t> untuk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, </a:t>
            </a:r>
            <a:r>
              <a:rPr lang="en-US" dirty="0" err="1"/>
              <a:t>cocok</a:t>
            </a:r>
            <a:r>
              <a:rPr lang="en-US" dirty="0"/>
              <a:t> untuk semua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(tidak </a:t>
            </a:r>
            <a:r>
              <a:rPr lang="en-US" dirty="0" err="1"/>
              <a:t>terbatas</a:t>
            </a:r>
            <a:r>
              <a:rPr lang="en-US" dirty="0"/>
              <a:t> pada </a:t>
            </a:r>
            <a:r>
              <a:rPr lang="en-US" dirty="0" err="1"/>
              <a:t>fungsional</a:t>
            </a:r>
            <a:r>
              <a:rPr lang="en-US" dirty="0"/>
              <a:t> atau </a:t>
            </a:r>
            <a:r>
              <a:rPr lang="en-US" dirty="0" err="1"/>
              <a:t>bisnis</a:t>
            </a:r>
            <a:r>
              <a:rPr lang="en-US" dirty="0"/>
              <a:t>),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struktural</a:t>
            </a:r>
            <a:r>
              <a:rPr lang="en-US" dirty="0"/>
              <a:t>, </a:t>
            </a:r>
            <a:r>
              <a:rPr lang="en-US" dirty="0" err="1"/>
              <a:t>logika</a:t>
            </a:r>
            <a:r>
              <a:rPr lang="en-US" dirty="0"/>
              <a:t>, </a:t>
            </a:r>
            <a:r>
              <a:rPr lang="en-US" dirty="0" err="1"/>
              <a:t>keputusan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code, </a:t>
            </a:r>
            <a:r>
              <a:rPr lang="en-US" dirty="0" err="1"/>
              <a:t>Pengujian</a:t>
            </a:r>
            <a:r>
              <a:rPr lang="en-US" dirty="0"/>
              <a:t> White Box tidak memberikan </a:t>
            </a:r>
            <a:r>
              <a:rPr lang="en-US" dirty="0" err="1"/>
              <a:t>ketahanan</a:t>
            </a:r>
            <a:r>
              <a:rPr lang="en-US" dirty="0"/>
              <a:t> dan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virus.</a:t>
            </a: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404748" y="25160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White Box Testing?</a:t>
            </a:r>
            <a:endParaRPr dirty="0"/>
          </a:p>
        </p:txBody>
      </p:sp>
      <p:pic>
        <p:nvPicPr>
          <p:cNvPr id="510" name="Google Shape;510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059" r="11059"/>
          <a:stretch/>
        </p:blipFill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142116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IMPLEMENTASI </a:t>
            </a:r>
            <a:r>
              <a:rPr lang="en" sz="3200" dirty="0">
                <a:solidFill>
                  <a:schemeClr val="accent1"/>
                </a:solidFill>
              </a:rPr>
              <a:t>UNIT TEST &amp; WHITEBOXTESTING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2791691" y="539500"/>
            <a:ext cx="2077884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45" name="Google Shape;445;p50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Deskripsi</a:t>
            </a:r>
            <a:r>
              <a:rPr lang="en-US" dirty="0"/>
              <a:t> : Contoh dan </a:t>
            </a:r>
            <a:r>
              <a:rPr lang="en-US" dirty="0" err="1"/>
              <a:t>Penjelasan</a:t>
            </a: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04240" y="-1224904"/>
            <a:ext cx="4611120" cy="5924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31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302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Implementasi</a:t>
            </a:r>
            <a:br>
              <a:rPr lang="en" dirty="0"/>
            </a:br>
            <a:r>
              <a:rPr lang="en" dirty="0"/>
              <a:t>Unit Test &amp; WhiteBox Testing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03B94-6969-473E-D907-86F6E799BBD1}"/>
              </a:ext>
            </a:extLst>
          </p:cNvPr>
          <p:cNvSpPr txBox="1"/>
          <p:nvPr/>
        </p:nvSpPr>
        <p:spPr>
          <a:xfrm>
            <a:off x="4004930" y="1525309"/>
            <a:ext cx="514756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>
                <a:solidFill>
                  <a:schemeClr val="bg1"/>
                </a:solidFill>
              </a:rPr>
              <a:t>Keterangan : </a:t>
            </a:r>
          </a:p>
          <a:p>
            <a:endParaRPr lang="sv-SE" sz="11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900" dirty="0">
                <a:solidFill>
                  <a:schemeClr val="bg1"/>
                </a:solidFill>
              </a:rPr>
              <a:t>kita memiliki fungsi </a:t>
            </a:r>
            <a:r>
              <a:rPr lang="sv-SE" sz="9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tambah</a:t>
            </a:r>
            <a:r>
              <a:rPr lang="sv-SE" sz="900" dirty="0">
                <a:solidFill>
                  <a:schemeClr val="bg1"/>
                </a:solidFill>
              </a:rPr>
              <a:t> yang menerima dua angka dan mengembalikan </a:t>
            </a:r>
            <a:br>
              <a:rPr lang="sv-SE" sz="900" dirty="0">
                <a:solidFill>
                  <a:schemeClr val="bg1"/>
                </a:solidFill>
              </a:rPr>
            </a:br>
            <a:r>
              <a:rPr lang="sv-SE" sz="900" dirty="0">
                <a:solidFill>
                  <a:schemeClr val="bg1"/>
                </a:solidFill>
              </a:rPr>
              <a:t>hasil penjumlahannya.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900" dirty="0">
                <a:solidFill>
                  <a:schemeClr val="bg1"/>
                </a:solidFill>
              </a:rPr>
              <a:t>fungsi </a:t>
            </a:r>
            <a:r>
              <a:rPr lang="sv-SE" sz="9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test_tambah_string </a:t>
            </a:r>
            <a:r>
              <a:rPr lang="sv-SE" sz="900" dirty="0">
                <a:solidFill>
                  <a:schemeClr val="bg1"/>
                </a:solidFill>
              </a:rPr>
              <a:t>sebagai contoh Whitebox Testing. </a:t>
            </a:r>
            <a:br>
              <a:rPr lang="sv-SE" sz="900" dirty="0">
                <a:solidFill>
                  <a:schemeClr val="bg1"/>
                </a:solidFill>
              </a:rPr>
            </a:br>
            <a:r>
              <a:rPr lang="sv-SE" sz="900" dirty="0">
                <a:solidFill>
                  <a:schemeClr val="bg1"/>
                </a:solidFill>
              </a:rPr>
              <a:t>Fungsi ini mencoba menjumlahkan string dan angka, yang seharusnya </a:t>
            </a:r>
            <a:br>
              <a:rPr lang="sv-SE" sz="900" dirty="0">
                <a:solidFill>
                  <a:schemeClr val="bg1"/>
                </a:solidFill>
              </a:rPr>
            </a:br>
            <a:r>
              <a:rPr lang="sv-SE" sz="900" dirty="0">
                <a:solidFill>
                  <a:schemeClr val="bg1"/>
                </a:solidFill>
              </a:rPr>
              <a:t>menimbulkan TypeError.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900" dirty="0">
                <a:solidFill>
                  <a:schemeClr val="bg1"/>
                </a:solidFill>
              </a:rPr>
              <a:t>Dengan </a:t>
            </a:r>
            <a:r>
              <a:rPr lang="sv-SE" sz="9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with self.assertRaises(TypeError)</a:t>
            </a:r>
            <a:r>
              <a:rPr lang="sv-SE" sz="900" dirty="0">
                <a:solidFill>
                  <a:schemeClr val="bg1"/>
                </a:solidFill>
              </a:rPr>
              <a:t>, kita memastikan bahwa operasi ini benar-benar </a:t>
            </a:r>
            <a:br>
              <a:rPr lang="sv-SE" sz="900" dirty="0">
                <a:solidFill>
                  <a:schemeClr val="bg1"/>
                </a:solidFill>
              </a:rPr>
            </a:br>
            <a:r>
              <a:rPr lang="sv-SE" sz="900" dirty="0">
                <a:solidFill>
                  <a:schemeClr val="bg1"/>
                </a:solidFill>
              </a:rPr>
              <a:t>memunculkan pengecualian TypeError.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900" dirty="0">
              <a:solidFill>
                <a:schemeClr val="bg1"/>
              </a:solidFill>
            </a:endParaRPr>
          </a:p>
          <a:p>
            <a:endParaRPr lang="sv-SE" sz="900" dirty="0">
              <a:solidFill>
                <a:schemeClr val="bg1"/>
              </a:solidFill>
            </a:endParaRPr>
          </a:p>
          <a:p>
            <a:r>
              <a:rPr lang="sv-SE" sz="900" dirty="0">
                <a:solidFill>
                  <a:schemeClr val="bg1"/>
                </a:solidFill>
              </a:rPr>
              <a:t>Dengan demikian, contoh ini mencakup Unit Testing (menguji fungsionalitas) dan </a:t>
            </a:r>
          </a:p>
          <a:p>
            <a:r>
              <a:rPr lang="sv-SE" sz="900" dirty="0">
                <a:solidFill>
                  <a:schemeClr val="bg1"/>
                </a:solidFill>
              </a:rPr>
              <a:t>Whitebox Testing (menguji kode internal) dalam Python.</a:t>
            </a:r>
          </a:p>
          <a:p>
            <a:r>
              <a:rPr lang="sv-SE" sz="900" dirty="0">
                <a:solidFill>
                  <a:schemeClr val="bg1"/>
                </a:solidFill>
              </a:rPr>
              <a:t>Kedua jenis pengujian ini saling melengkapi dan merupakan bagian penting dari praktik </a:t>
            </a:r>
          </a:p>
          <a:p>
            <a:r>
              <a:rPr lang="sv-SE" sz="900" dirty="0">
                <a:solidFill>
                  <a:schemeClr val="bg1"/>
                </a:solidFill>
              </a:rPr>
              <a:t>pengujian perangkat lunak.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9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88C6D-24CE-1256-9023-9689DA07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8" y="950844"/>
            <a:ext cx="3693042" cy="4162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547740" y="27079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CI (Continous Integration) /  </a:t>
            </a:r>
            <a:r>
              <a:rPr lang="en" sz="4000" dirty="0">
                <a:solidFill>
                  <a:schemeClr val="accent1"/>
                </a:solidFill>
              </a:rPr>
              <a:t>CD (Continous Deployment)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2791691" y="539500"/>
            <a:ext cx="2077884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04240" y="-1224904"/>
            <a:ext cx="4611120" cy="5924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876655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1349</Words>
  <Application>Microsoft Office PowerPoint</Application>
  <PresentationFormat>On-screen Show (16:9)</PresentationFormat>
  <Paragraphs>114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Abhaya Libre</vt:lpstr>
      <vt:lpstr>Advent Pro</vt:lpstr>
      <vt:lpstr>Advent Pro Medium</vt:lpstr>
      <vt:lpstr>Chivo</vt:lpstr>
      <vt:lpstr>Söhne</vt:lpstr>
      <vt:lpstr>Aldrich</vt:lpstr>
      <vt:lpstr>Arial</vt:lpstr>
      <vt:lpstr>Roboto Condensed Light</vt:lpstr>
      <vt:lpstr>Software Testing Company by Slidesgo</vt:lpstr>
      <vt:lpstr>Ujian Tengah Semester (UTS)   TESTING &amp; QA PERANGKAT LUNAK</vt:lpstr>
      <vt:lpstr>TABLE OF CONTENTS</vt:lpstr>
      <vt:lpstr>UNIT TESTING</vt:lpstr>
      <vt:lpstr>Apa itu Unit Test?</vt:lpstr>
      <vt:lpstr>WHITE-BOX TESTING</vt:lpstr>
      <vt:lpstr>Apa itu White Box Testing?</vt:lpstr>
      <vt:lpstr>IMPLEMENTASI UNIT TEST &amp; WHITEBOXTESTING</vt:lpstr>
      <vt:lpstr>Contoh Implementasi Unit Test &amp; WhiteBox Testing</vt:lpstr>
      <vt:lpstr>CI (Continous Integration) /  CD (Continous Deployment)</vt:lpstr>
      <vt:lpstr>Apa itu CI/CD?</vt:lpstr>
      <vt:lpstr>Apa itu Continuous Integration?</vt:lpstr>
      <vt:lpstr>Apa itu Continuous Delivery (CD)?</vt:lpstr>
      <vt:lpstr>Manfaat CI/CD : </vt:lpstr>
      <vt:lpstr>Hal Fundamental CI/CD :</vt:lpstr>
      <vt:lpstr>KOMPONEN CI/CD </vt:lpstr>
      <vt:lpstr>Contoh Langkah-langkah Konfigurasi CI/CD</vt:lpstr>
      <vt:lpstr>Contoh Langkah-langkah Konfigurasi CI/CD</vt:lpstr>
      <vt:lpstr>Contoh Langkah-langkah Konfigurasi CI/CD</vt:lpstr>
      <vt:lpstr>Contoh Langkah-langkah Konfigurasi CI/CD</vt:lpstr>
      <vt:lpstr>TERIMAKASIH!</vt:lpstr>
      <vt:lpstr>Refrensi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Ujian Tengah Semester (UTS)   TESTING &amp; QA PERANGKAT LUNAK</dc:title>
  <dc:creator>Ahmad Bajuri</dc:creator>
  <cp:lastModifiedBy>Jarkombra8</cp:lastModifiedBy>
  <cp:revision>6</cp:revision>
  <dcterms:modified xsi:type="dcterms:W3CDTF">2023-11-03T14:27:53Z</dcterms:modified>
</cp:coreProperties>
</file>